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22"/>
  </p:notesMasterIdLst>
  <p:sldIdLst>
    <p:sldId id="277" r:id="rId2"/>
    <p:sldId id="612" r:id="rId3"/>
    <p:sldId id="643" r:id="rId4"/>
    <p:sldId id="658" r:id="rId5"/>
    <p:sldId id="642" r:id="rId6"/>
    <p:sldId id="644" r:id="rId7"/>
    <p:sldId id="645" r:id="rId8"/>
    <p:sldId id="646" r:id="rId9"/>
    <p:sldId id="652" r:id="rId10"/>
    <p:sldId id="653" r:id="rId11"/>
    <p:sldId id="647" r:id="rId12"/>
    <p:sldId id="655" r:id="rId13"/>
    <p:sldId id="656" r:id="rId14"/>
    <p:sldId id="659" r:id="rId15"/>
    <p:sldId id="657" r:id="rId16"/>
    <p:sldId id="648" r:id="rId17"/>
    <p:sldId id="649" r:id="rId18"/>
    <p:sldId id="650" r:id="rId19"/>
    <p:sldId id="651" r:id="rId20"/>
    <p:sldId id="61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10" autoAdjust="0"/>
    <p:restoredTop sz="92254" autoAdjust="0"/>
  </p:normalViewPr>
  <p:slideViewPr>
    <p:cSldViewPr snapToGrid="0">
      <p:cViewPr varScale="1">
        <p:scale>
          <a:sx n="90" d="100"/>
          <a:sy n="90" d="100"/>
        </p:scale>
        <p:origin x="108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35505-D4AB-4F36-857A-9B945E75E4E8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68E2D-EFB9-4AD3-BCB1-EC1F9CDD0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62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68E2D-EFB9-4AD3-BCB1-EC1F9CDD038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959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68E2D-EFB9-4AD3-BCB1-EC1F9CDD038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408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68E2D-EFB9-4AD3-BCB1-EC1F9CDD038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29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69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30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1922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86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8981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579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77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98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21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40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15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1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5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82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47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7A8A0-7E57-4448-B01C-EFDBF93D0A36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251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8157" y="1820875"/>
            <a:ext cx="7766936" cy="832936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NeuroDOT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4258" y="3142035"/>
            <a:ext cx="8540835" cy="2336127"/>
          </a:xfrm>
        </p:spPr>
        <p:txBody>
          <a:bodyPr>
            <a:noAutofit/>
          </a:bodyPr>
          <a:lstStyle/>
          <a:p>
            <a:r>
              <a:rPr lang="en-US" sz="4000" i="1" dirty="0" smtClean="0"/>
              <a:t>Tutorial:</a:t>
            </a:r>
          </a:p>
          <a:p>
            <a:r>
              <a:rPr lang="en-US" sz="4000" i="1" dirty="0" smtClean="0"/>
              <a:t>Generating a Light Model</a:t>
            </a:r>
          </a:p>
          <a:p>
            <a:r>
              <a:rPr lang="en-US" sz="4000" i="1" dirty="0" smtClean="0"/>
              <a:t>E.g., Pad_Adult_96x92.mat</a:t>
            </a:r>
            <a:endParaRPr lang="en-US" sz="40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973" y="1820875"/>
            <a:ext cx="212598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39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Place the </a:t>
            </a:r>
            <a:r>
              <a:rPr lang="en-US" dirty="0" err="1" smtClean="0">
                <a:solidFill>
                  <a:srgbClr val="FF0000"/>
                </a:solidFill>
              </a:rPr>
              <a:t>optodes</a:t>
            </a:r>
            <a:r>
              <a:rPr lang="en-US" dirty="0" smtClean="0">
                <a:solidFill>
                  <a:srgbClr val="FF0000"/>
                </a:solidFill>
              </a:rPr>
              <a:t> on the mesh (3 of 3)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8280" y="1150202"/>
            <a:ext cx="83943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4.  Relax the grid on the head using the spring energy minimization algorith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MRI Acquisition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Segmentation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 Generation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Optode</a:t>
            </a:r>
            <a:r>
              <a:rPr lang="en-US" dirty="0" smtClean="0"/>
              <a:t> Placement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389" y="4328884"/>
            <a:ext cx="3179805" cy="24455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018" y="4504810"/>
            <a:ext cx="2407883" cy="2269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61" y="1728443"/>
            <a:ext cx="2092914" cy="23117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6864" y="1722434"/>
            <a:ext cx="2345378" cy="23177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3731" y="1722434"/>
            <a:ext cx="2715840" cy="23177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8412" y="4226010"/>
            <a:ext cx="2682047" cy="244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7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Calculate the sensitivity (1 of 3)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MRI Acquisition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Segmentation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 Sensitivity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 Generation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Optode</a:t>
            </a:r>
            <a:r>
              <a:rPr lang="en-US" dirty="0" smtClean="0"/>
              <a:t> Placement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48280" y="1150202"/>
            <a:ext cx="8394358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Prepare mesh and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optode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information for NIRFAST</a:t>
            </a:r>
          </a:p>
          <a:p>
            <a:pPr marL="342900" indent="-342900">
              <a:buAutoNum type="arabicPeriod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mesh=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PrepareMeshForNIRFAST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(mesh,[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,'_',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tposNew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PlotMeshSurface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mesh,pM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mesh.source.coord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(1:Ns,:),...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mesh.source.coord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((Ns+1):end,:),'</a:t>
            </a:r>
            <a:r>
              <a:rPr lang="en-US" sz="1200" b="1" dirty="0">
                <a:latin typeface="Courier New" panose="02070309020205020404" pitchFamily="49" charset="0"/>
              </a:rPr>
              <a:t>render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Visualize cap and mesh to make extra sure you like the placement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8280" y="3280740"/>
            <a:ext cx="83943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m3=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CutMesh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mesh,intersect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(find(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mesh.nodes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(:,3)&gt;0),find(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mesh.nodes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(:,1)&gt;0)));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Ia,Ib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ismember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(m3.nodes,mesh.nodes,'</a:t>
            </a:r>
            <a:r>
              <a:rPr lang="en-US" sz="1200" b="1" dirty="0">
                <a:latin typeface="Courier New" panose="02070309020205020404" pitchFamily="49" charset="0"/>
              </a:rPr>
              <a:t>rows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==0)=[];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m3.region=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mesh.region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PlotMeshSurface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(m3,pM);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mesh.source.coord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(1:Ns,:),...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mesh.source.coord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((1+Ns):end,:),'</a:t>
            </a:r>
            <a:r>
              <a:rPr lang="en-US" sz="1200" b="1" dirty="0">
                <a:latin typeface="Courier New" panose="02070309020205020404" pitchFamily="49" charset="0"/>
              </a:rPr>
              <a:t>render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428" y="4129429"/>
            <a:ext cx="2997415" cy="27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9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Calculate the sensitivity (2 of 3)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MRI Acquisition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Segmentation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 Sensitivity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 Generation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Optode</a:t>
            </a:r>
            <a:r>
              <a:rPr lang="en-US" dirty="0" smtClean="0"/>
              <a:t> Placement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40042" y="906162"/>
            <a:ext cx="8394358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3. Set parameters for light modeling</a:t>
            </a:r>
          </a:p>
          <a:p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flags.tag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en-US" sz="1000" b="1" dirty="0" err="1">
                <a:latin typeface="Courier New" panose="02070309020205020404" pitchFamily="49" charset="0"/>
              </a:rPr>
              <a:t>padname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,'_on_',</a:t>
            </a:r>
            <a:r>
              <a:rPr lang="en-US" sz="1000" b="1" dirty="0" err="1" smtClean="0">
                <a:latin typeface="Courier New" panose="02070309020205020404" pitchFamily="49" charset="0"/>
              </a:rPr>
              <a:t>meshname</a:t>
            </a:r>
            <a:r>
              <a:rPr lang="en-US" sz="1000" b="1" dirty="0" smtClean="0">
                <a:latin typeface="Courier New" panose="02070309020205020404" pitchFamily="49" charset="0"/>
              </a:rPr>
              <a:t>,’_</a:t>
            </a:r>
            <a:r>
              <a:rPr lang="en-US" sz="1000" b="1" dirty="0">
                <a:latin typeface="Courier New" panose="02070309020205020404" pitchFamily="49" charset="0"/>
              </a:rPr>
              <a:t>test</a:t>
            </a:r>
            <a:r>
              <a:rPr lang="en-US" sz="1000" b="1" dirty="0" smtClean="0">
                <a:latin typeface="Courier New" panose="02070309020205020404" pitchFamily="49" charset="0"/>
              </a:rPr>
              <a:t>’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flags.gridname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gridname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flags.meshname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meshname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flags.head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='info';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flags.info=infoT1;                 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%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Your T1 info file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flags.gthresh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=1e-3;                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%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Voxelation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threshold in G</a:t>
            </a:r>
          </a:p>
          <a:p>
            <a:r>
              <a:rPr lang="en-US" sz="1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flags.voxmm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=2;                      		%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Voxelation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resolution (mm)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flags.labels.r1='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csf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';            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%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Regions for optical properties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flags.labels.r2='white';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flags.labels.r3='gray';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flags.labels.r4='bone';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flags.labels.r5='skin';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flags.op.lambda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=[750,850];          		%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Wavelengths (nm)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flags.op.mua_skin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=[0.0170,0.0190]; 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%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Baseline absorption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flags.op.mua_bone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=[0.0116,0.0139];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flags.op.mua_csf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=[0.0040,0.0040];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flags.op.mua_gray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=[0.0180,0.0192];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flags.op.mua_white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=[0.0167,0.0208];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flags.op.musp_skin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=[0.74,0.64];    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%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Baseline reduced scattering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coeff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flags.op.musp_bone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=[0.94,0.84];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flags.op.musp_csf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=[0.3,0.3];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flags.op.musp_gray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=[0.8359,0.6726];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flags.op.musp_white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=[1.1908,1.0107];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flags.op.n_skin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=[1.4,1.4];         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%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Index of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refration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flags.op.n_bone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=[1.4,1.4];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flags.op.n_csf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=[1.4,1.4];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flags.op.n_gray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=[1.4,1.4];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flags.op.n_white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=[1.4,1.4];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flags.srcnum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=Ns;                   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%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Number of sources</a:t>
            </a:r>
          </a:p>
          <a:p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flags.t4=eye(4);		 	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%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T1/dim to MNI atlas</a:t>
            </a:r>
          </a:p>
          <a:p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flags.t4_target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='MNI';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%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flags.makeA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=1;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%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 0, don't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make A, just make G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flags.Hz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=0;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flags.Hz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flags.tag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[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flags.tag,'FD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'];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6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Calculate the sensitivity (3 of 3)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MRI Acquisition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Segmentation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 Sensitivity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 Generation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Optode</a:t>
            </a:r>
            <a:r>
              <a:rPr lang="en-US" dirty="0" smtClean="0"/>
              <a:t> Placement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48280" y="1150202"/>
            <a:ext cx="839435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4. Calculate Green’s functions,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voxelate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create sensitivity matrix, adjust bookkeeping.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=tic;[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makeAnirfast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mesh,flags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size(A)= [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Nwl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Nmeas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Nvox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(['&lt;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makeAnirfast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took ',num2str(toc(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))])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If successful, info like the below should show up in your command window: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31" y="3898791"/>
            <a:ext cx="3945539" cy="282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8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Package Sensitivity Matrix with associated info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MRI Acquisition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Segmentation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 Sensitivity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 Generation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Optode</a:t>
            </a:r>
            <a:r>
              <a:rPr lang="en-US" dirty="0" smtClean="0"/>
              <a:t> Placement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48280" y="1150202"/>
            <a:ext cx="8394358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5. Arrange A to have the same measurement list structure as the data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Nwl,Nmeas,Nvox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]=size(A);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A=reshape(permute(A,[2,1,3]),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Nwl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Nmeas,Nvox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6. Place spatial information about light model in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info.tissue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structure: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info.tissue.dim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=dim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info.tissue.affine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=flags.t4;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info.tissue.infoT1=infoT1;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info.tissue.affine_target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='MNI';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info.tissue.flags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=flags;</a:t>
            </a:r>
          </a:p>
          <a:p>
            <a:endParaRPr lang="en-US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7. To save disk space, remove measurements beyond 5</a:t>
            </a:r>
            <a:r>
              <a:rPr lang="en-US" sz="14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nearest neighbors:</a:t>
            </a:r>
          </a:p>
          <a:p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keep=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info.pairs.NN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&lt;=5;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temp=table;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temp.Src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info.pairs.Src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(keep);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temp.Det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info.pairs.Det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(keep);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temp.NN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info.pairs.NN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(keep);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temp.WL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info.pairs.WL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(keep);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temp.lambda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info.pairs.lambda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(keep);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temp.Mod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info.pairs.Mod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(keep);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temp.r2d=info.pairs.r2d(keep);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temp.r3d=info.pairs.r3d(keep);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info.pairs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=temp;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A=A(keep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,:);</a:t>
            </a:r>
          </a:p>
          <a:p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save(['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A_',flags.tag,'.mat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'],'A','info','-v7.3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93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Validate the sensitivity (1 of 2)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8280" y="1150202"/>
            <a:ext cx="849236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Visualize an example measurement’s sensitivity</a:t>
            </a:r>
          </a:p>
          <a:p>
            <a:endParaRPr lang="en-US" sz="1000" b="1" dirty="0" smtClean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sz="1200" b="1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Visualize aspects of sensitivity profile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t1=affine3d_img(mask,infoT1,dim,eye(4));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put anatomical volume in dim space</a:t>
            </a:r>
          </a:p>
          <a:p>
            <a:endParaRPr lang="en-US" sz="1200" b="1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sz="1200" b="1" dirty="0" smtClean="0">
                <a:latin typeface="Courier New" panose="02070309020205020404" pitchFamily="49" charset="0"/>
              </a:rPr>
              <a:t>keep=</a:t>
            </a:r>
            <a:r>
              <a:rPr lang="en-US" sz="1200" b="1" dirty="0" err="1" smtClean="0">
                <a:latin typeface="Courier New" panose="02070309020205020404" pitchFamily="49" charset="0"/>
              </a:rPr>
              <a:t>info.pairs.WL</a:t>
            </a:r>
            <a:r>
              <a:rPr lang="en-US" sz="1200" b="1" dirty="0" smtClean="0">
                <a:latin typeface="Courier New" panose="02070309020205020404" pitchFamily="49" charset="0"/>
              </a:rPr>
              <a:t>==2 &amp; </a:t>
            </a:r>
            <a:r>
              <a:rPr lang="en-US" sz="1200" b="1" dirty="0" err="1" smtClean="0">
                <a:latin typeface="Courier New" panose="02070309020205020404" pitchFamily="49" charset="0"/>
              </a:rPr>
              <a:t>info.pairs.Src</a:t>
            </a:r>
            <a:r>
              <a:rPr lang="en-US" sz="1200" b="1" dirty="0" smtClean="0">
                <a:latin typeface="Courier New" panose="02070309020205020404" pitchFamily="49" charset="0"/>
              </a:rPr>
              <a:t>==1 &amp; </a:t>
            </a:r>
            <a:r>
              <a:rPr lang="en-US" sz="1200" b="1" dirty="0" err="1" smtClean="0">
                <a:latin typeface="Courier New" panose="02070309020205020404" pitchFamily="49" charset="0"/>
              </a:rPr>
              <a:t>info.pairs.Det</a:t>
            </a:r>
            <a:r>
              <a:rPr lang="en-US" sz="1200" b="1" dirty="0" smtClean="0">
                <a:latin typeface="Courier New" panose="02070309020205020404" pitchFamily="49" charset="0"/>
              </a:rPr>
              <a:t>==6;</a:t>
            </a:r>
            <a:r>
              <a:rPr lang="en-US" sz="1200" b="1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en-US" sz="1200" b="1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Single </a:t>
            </a:r>
            <a:r>
              <a:rPr lang="en-US" sz="1200" b="1" dirty="0" err="1" smtClean="0">
                <a:solidFill>
                  <a:srgbClr val="228B22"/>
                </a:solidFill>
                <a:latin typeface="Courier New" panose="02070309020205020404" pitchFamily="49" charset="0"/>
              </a:rPr>
              <a:t>meas</a:t>
            </a:r>
            <a:r>
              <a:rPr lang="en-US" sz="1200" b="1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pair</a:t>
            </a:r>
          </a:p>
          <a:p>
            <a:r>
              <a:rPr lang="en-US" sz="1200" b="1" dirty="0" smtClean="0">
                <a:latin typeface="Courier New" panose="02070309020205020404" pitchFamily="49" charset="0"/>
              </a:rPr>
              <a:t>foo=squeeze(A(keep</a:t>
            </a:r>
            <a:r>
              <a:rPr lang="en-US" sz="1200" b="1" dirty="0" smtClean="0">
                <a:latin typeface="Courier New" panose="02070309020205020404" pitchFamily="49" charset="0"/>
              </a:rPr>
              <a:t>,:));              </a:t>
            </a:r>
            <a:r>
              <a:rPr lang="en-US" sz="1200" b="1" dirty="0" smtClean="0">
                <a:latin typeface="Courier New" panose="02070309020205020404" pitchFamily="49" charset="0"/>
              </a:rPr>
              <a:t>			</a:t>
            </a:r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 err="1" smtClean="0">
                <a:latin typeface="Courier New" panose="02070309020205020404" pitchFamily="49" charset="0"/>
              </a:rPr>
              <a:t>fooV</a:t>
            </a:r>
            <a:r>
              <a:rPr lang="en-US" sz="1200" b="1" dirty="0" smtClean="0">
                <a:latin typeface="Courier New" panose="02070309020205020404" pitchFamily="49" charset="0"/>
              </a:rPr>
              <a:t>=Good_Vox2vol(</a:t>
            </a:r>
            <a:r>
              <a:rPr lang="en-US" sz="1200" b="1" dirty="0" err="1" smtClean="0">
                <a:latin typeface="Courier New" panose="02070309020205020404" pitchFamily="49" charset="0"/>
              </a:rPr>
              <a:t>foo,dim</a:t>
            </a:r>
            <a:r>
              <a:rPr lang="en-US" sz="1200" b="1" dirty="0" smtClean="0">
                <a:latin typeface="Courier New" panose="02070309020205020404" pitchFamily="49" charset="0"/>
              </a:rPr>
              <a:t>);</a:t>
            </a:r>
          </a:p>
          <a:p>
            <a:r>
              <a:rPr lang="en-US" sz="1200" b="1" dirty="0" err="1" smtClean="0">
                <a:latin typeface="Courier New" panose="02070309020205020404" pitchFamily="49" charset="0"/>
              </a:rPr>
              <a:t>fooV</a:t>
            </a:r>
            <a:r>
              <a:rPr lang="en-US" sz="1200" b="1" dirty="0" smtClean="0">
                <a:latin typeface="Courier New" panose="02070309020205020404" pitchFamily="49" charset="0"/>
              </a:rPr>
              <a:t>=</a:t>
            </a:r>
            <a:r>
              <a:rPr lang="en-US" sz="1200" b="1" dirty="0" err="1" smtClean="0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./max(</a:t>
            </a:r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(:));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=log10(1e2.*</a:t>
            </a:r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);                  </a:t>
            </a:r>
            <a:r>
              <a:rPr lang="en-US" sz="1200" b="1" dirty="0" smtClean="0">
                <a:latin typeface="Courier New" panose="02070309020205020404" pitchFamily="49" charset="0"/>
              </a:rPr>
              <a:t>		</a:t>
            </a:r>
            <a:r>
              <a:rPr lang="en-US" sz="1200" b="1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top 2 </a:t>
            </a:r>
            <a:r>
              <a:rPr lang="en-US" sz="1200" b="1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orders of magnitude.</a:t>
            </a:r>
            <a:endParaRPr lang="en-US" sz="1200" b="1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pA.PD</a:t>
            </a:r>
            <a:r>
              <a:rPr lang="en-US" sz="1200" b="1" dirty="0">
                <a:latin typeface="Courier New" panose="02070309020205020404" pitchFamily="49" charset="0"/>
              </a:rPr>
              <a:t>=1;pA.Scale=2;pA.Th.P=0;pA.Th.N=-</a:t>
            </a:r>
            <a:r>
              <a:rPr lang="en-US" sz="1200" b="1" dirty="0" err="1">
                <a:latin typeface="Courier New" panose="02070309020205020404" pitchFamily="49" charset="0"/>
              </a:rPr>
              <a:t>pA.Th.P</a:t>
            </a:r>
            <a:r>
              <a:rPr lang="en-US" sz="1200" b="1" dirty="0">
                <a:latin typeface="Courier New" panose="02070309020205020404" pitchFamily="49" charset="0"/>
              </a:rPr>
              <a:t>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</a:rPr>
              <a:t>(t1,dim,pA,fooV)</a:t>
            </a:r>
          </a:p>
          <a:p>
            <a:endParaRPr lang="en-US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MRI Acquisition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Segmentation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 Sensitivity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0220527" y="466127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 Generation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Optode</a:t>
            </a:r>
            <a:r>
              <a:rPr lang="en-US" dirty="0" smtClean="0"/>
              <a:t> Placement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8554118" y="4992642"/>
            <a:ext cx="3332818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Validate Sensitivity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3019728" y="4071520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NN2: source 1 detector 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06" y="4478705"/>
            <a:ext cx="7701221" cy="232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0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Validate the sensitivity (2 of 2)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8280" y="1150202"/>
            <a:ext cx="8492369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Visualize the flat field reconstruction</a:t>
            </a:r>
          </a:p>
          <a:p>
            <a:endParaRPr lang="en-US" sz="1000" b="1" dirty="0" smtClean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</a:rPr>
              <a:t>keep=(</a:t>
            </a:r>
            <a:r>
              <a:rPr lang="en-US" sz="1200" b="1" dirty="0" err="1">
                <a:latin typeface="Courier New" panose="02070309020205020404" pitchFamily="49" charset="0"/>
              </a:rPr>
              <a:t>info.pairs.WL</a:t>
            </a:r>
            <a:r>
              <a:rPr lang="en-US" sz="1200" b="1" dirty="0">
                <a:latin typeface="Courier New" panose="02070309020205020404" pitchFamily="49" charset="0"/>
              </a:rPr>
              <a:t>==2 &amp; info.pairs.r2d&lt;=40);</a:t>
            </a:r>
          </a:p>
          <a:p>
            <a:r>
              <a:rPr lang="en-US" sz="1200" b="1" dirty="0" smtClean="0">
                <a:latin typeface="Courier New" panose="02070309020205020404" pitchFamily="49" charset="0"/>
              </a:rPr>
              <a:t>a=squeeze(A(keep</a:t>
            </a:r>
            <a:r>
              <a:rPr lang="en-US" sz="1200" b="1" dirty="0">
                <a:latin typeface="Courier New" panose="02070309020205020404" pitchFamily="49" charset="0"/>
              </a:rPr>
              <a:t>,:));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iA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Tikhonov_invert_Amat</a:t>
            </a:r>
            <a:r>
              <a:rPr lang="en-US" sz="1200" b="1" dirty="0">
                <a:latin typeface="Courier New" panose="02070309020205020404" pitchFamily="49" charset="0"/>
              </a:rPr>
              <a:t>(a,0.01,0.1);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iA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smooth_Amat</a:t>
            </a:r>
            <a:r>
              <a:rPr lang="en-US" sz="1200" b="1" dirty="0">
                <a:latin typeface="Courier New" panose="02070309020205020404" pitchFamily="49" charset="0"/>
              </a:rPr>
              <a:t>(iA,dim,3);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ffr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makeFlatFieldRecon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a,iA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=Good_Vox2vol(</a:t>
            </a:r>
            <a:r>
              <a:rPr lang="en-US" sz="1200" b="1" dirty="0" err="1">
                <a:latin typeface="Courier New" panose="02070309020205020404" pitchFamily="49" charset="0"/>
              </a:rPr>
              <a:t>ffr,dim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./max(</a:t>
            </a:r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(:));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pA.PD</a:t>
            </a:r>
            <a:r>
              <a:rPr lang="en-US" sz="1200" b="1" dirty="0">
                <a:latin typeface="Courier New" panose="02070309020205020404" pitchFamily="49" charset="0"/>
              </a:rPr>
              <a:t>=1;pA.Scale=1;pA.Th.P=1e-2;pA.Th.N=-</a:t>
            </a:r>
            <a:r>
              <a:rPr lang="en-US" sz="1200" b="1" dirty="0" err="1">
                <a:latin typeface="Courier New" panose="02070309020205020404" pitchFamily="49" charset="0"/>
              </a:rPr>
              <a:t>pA.Th.P</a:t>
            </a:r>
            <a:r>
              <a:rPr lang="en-US" sz="1200" b="1" dirty="0">
                <a:latin typeface="Courier New" panose="02070309020205020404" pitchFamily="49" charset="0"/>
              </a:rPr>
              <a:t>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</a:rPr>
              <a:t>(t1,dim,pA,fooV)</a:t>
            </a:r>
          </a:p>
          <a:p>
            <a:endParaRPr lang="en-US" sz="1000" b="1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endParaRPr lang="en-US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MRI Acquisition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Segmentation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 Sensitivity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0220527" y="466127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 Generation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Optode</a:t>
            </a:r>
            <a:r>
              <a:rPr lang="en-US" dirty="0" smtClean="0"/>
              <a:t> Placement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8554118" y="4992642"/>
            <a:ext cx="3332818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Validate Sensitivity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9" y="4074079"/>
            <a:ext cx="8324461" cy="270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96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Appendix: Generating info for Pad file (1 of 3)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4378" y="930875"/>
            <a:ext cx="11650444" cy="5696465"/>
          </a:xfrm>
        </p:spPr>
        <p:txBody>
          <a:bodyPr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</a:rPr>
              <a:t>The Pad file for a given grid design contains a structure variable </a:t>
            </a:r>
            <a:r>
              <a:rPr lang="en-US" sz="1600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600" dirty="0" smtClean="0">
                <a:solidFill>
                  <a:schemeClr val="tx1"/>
                </a:solidFill>
              </a:rPr>
              <a:t> that contains the spatial and topological information for the array as follows: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</a:t>
            </a:r>
            <a:endParaRPr lang="en-US" sz="1200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spcBef>
                <a:spcPts val="600"/>
              </a:spcBef>
            </a:pPr>
            <a:r>
              <a:rPr lang="en-US" sz="1200" dirty="0" smtClean="0">
                <a:solidFill>
                  <a:schemeClr val="tx1"/>
                </a:solidFill>
              </a:rPr>
              <a:t>Structure containing spatial coordinates for sources and detectors in array</a:t>
            </a: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info.optodes.spos2</a:t>
            </a:r>
            <a:r>
              <a:rPr lang="en-US" sz="1200" dirty="0" smtClean="0">
                <a:solidFill>
                  <a:schemeClr val="tx1"/>
                </a:solidFill>
              </a:rPr>
              <a:t> – 2D coordinates of each sources</a:t>
            </a:r>
            <a:endParaRPr lang="en-US" sz="1200" dirty="0">
              <a:solidFill>
                <a:schemeClr val="tx1"/>
              </a:solidFill>
            </a:endParaRP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info.optodes.spos3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– </a:t>
            </a:r>
            <a:r>
              <a:rPr lang="en-US" sz="1200" dirty="0" smtClean="0">
                <a:solidFill>
                  <a:schemeClr val="tx1"/>
                </a:solidFill>
              </a:rPr>
              <a:t>3D coordinates of each source</a:t>
            </a:r>
            <a:endParaRPr lang="en-US" sz="1200" dirty="0">
              <a:solidFill>
                <a:schemeClr val="tx1"/>
              </a:solidFill>
            </a:endParaRP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info.optodes.dpos2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– 2D coordinates of each </a:t>
            </a:r>
            <a:r>
              <a:rPr lang="en-US" sz="1200" dirty="0" smtClean="0">
                <a:solidFill>
                  <a:schemeClr val="tx1"/>
                </a:solidFill>
              </a:rPr>
              <a:t>detector</a:t>
            </a:r>
            <a:endParaRPr lang="en-US" sz="1200" dirty="0">
              <a:solidFill>
                <a:schemeClr val="tx1"/>
              </a:solidFill>
            </a:endParaRPr>
          </a:p>
          <a:p>
            <a:pPr lvl="2">
              <a:spcBef>
                <a:spcPts val="600"/>
              </a:spcBef>
            </a:pPr>
            <a:r>
              <a:rPr lang="en-US" sz="1200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info.optodes.dpos3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– </a:t>
            </a:r>
            <a:r>
              <a:rPr lang="en-US" sz="1200" dirty="0" smtClean="0">
                <a:solidFill>
                  <a:schemeClr val="tx1"/>
                </a:solidFill>
              </a:rPr>
              <a:t>3D </a:t>
            </a:r>
            <a:r>
              <a:rPr lang="en-US" sz="1200" dirty="0">
                <a:solidFill>
                  <a:schemeClr val="tx1"/>
                </a:solidFill>
              </a:rPr>
              <a:t>coordinates of each detector</a:t>
            </a:r>
          </a:p>
          <a:p>
            <a:pPr marL="914400" lvl="2" indent="0">
              <a:spcBef>
                <a:spcPts val="600"/>
              </a:spcBef>
              <a:buNone/>
            </a:pPr>
            <a:endParaRPr lang="en-US" sz="1200" dirty="0">
              <a:solidFill>
                <a:schemeClr val="tx1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sz="1200" b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</a:t>
            </a:r>
            <a:endParaRPr lang="en-US" sz="1200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spcBef>
                <a:spcPts val="600"/>
              </a:spcBef>
            </a:pPr>
            <a:r>
              <a:rPr lang="en-US" sz="1200" dirty="0" smtClean="0">
                <a:solidFill>
                  <a:schemeClr val="tx1"/>
                </a:solidFill>
              </a:rPr>
              <a:t>Table </a:t>
            </a:r>
            <a:r>
              <a:rPr lang="en-US" sz="1200" dirty="0">
                <a:solidFill>
                  <a:schemeClr val="tx1"/>
                </a:solidFill>
              </a:rPr>
              <a:t>containing </a:t>
            </a:r>
            <a:r>
              <a:rPr lang="en-US" sz="1200" dirty="0" smtClean="0">
                <a:solidFill>
                  <a:schemeClr val="tx1"/>
                </a:solidFill>
              </a:rPr>
              <a:t>topological information for each source-detector measurement pair</a:t>
            </a:r>
          </a:p>
          <a:p>
            <a:pPr lvl="2">
              <a:spcBef>
                <a:spcPts val="600"/>
              </a:spcBef>
            </a:pPr>
            <a:r>
              <a:rPr lang="en-US" sz="1200" dirty="0" smtClean="0">
                <a:solidFill>
                  <a:schemeClr val="tx1"/>
                </a:solidFill>
              </a:rPr>
              <a:t>Each row of this table corresponds to a measurement and must be in the same order as the optical data for valid processing</a:t>
            </a:r>
          </a:p>
          <a:p>
            <a:pPr lvl="2">
              <a:spcBef>
                <a:spcPts val="600"/>
              </a:spcBef>
            </a:pPr>
            <a:r>
              <a:rPr lang="en-US" sz="1200" dirty="0" smtClean="0">
                <a:solidFill>
                  <a:schemeClr val="tx1"/>
                </a:solidFill>
              </a:rPr>
              <a:t>Generally, full list of sources and detectors is repeated for each wavelength/lambda.</a:t>
            </a:r>
          </a:p>
          <a:p>
            <a:pPr lvl="2">
              <a:spcBef>
                <a:spcPts val="600"/>
              </a:spcBef>
            </a:pPr>
            <a:r>
              <a:rPr lang="en-US" sz="1200" b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info.pairs.Src</a:t>
            </a:r>
            <a:r>
              <a:rPr lang="en-US" sz="1200" dirty="0" smtClean="0">
                <a:solidFill>
                  <a:schemeClr val="tx1"/>
                </a:solidFill>
              </a:rPr>
              <a:t> – source in measurement</a:t>
            </a:r>
          </a:p>
          <a:p>
            <a:pPr lvl="2">
              <a:spcBef>
                <a:spcPts val="600"/>
              </a:spcBef>
            </a:pPr>
            <a:r>
              <a:rPr lang="en-US" sz="1200" b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info.pairs.Det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– </a:t>
            </a:r>
            <a:r>
              <a:rPr lang="en-US" sz="1200" dirty="0" smtClean="0">
                <a:solidFill>
                  <a:schemeClr val="tx1"/>
                </a:solidFill>
              </a:rPr>
              <a:t>detector in measurement</a:t>
            </a:r>
            <a:endParaRPr lang="en-US" sz="1200" dirty="0">
              <a:solidFill>
                <a:schemeClr val="tx1"/>
              </a:solidFill>
            </a:endParaRPr>
          </a:p>
          <a:p>
            <a:pPr lvl="2">
              <a:spcBef>
                <a:spcPts val="600"/>
              </a:spcBef>
            </a:pPr>
            <a:r>
              <a:rPr lang="en-US" sz="1200" b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info.pairs.NN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– </a:t>
            </a:r>
            <a:r>
              <a:rPr lang="en-US" sz="1200" dirty="0" smtClean="0">
                <a:solidFill>
                  <a:schemeClr val="tx1"/>
                </a:solidFill>
              </a:rPr>
              <a:t>Nearest Neighbor class in array (e.g., </a:t>
            </a:r>
            <a:r>
              <a:rPr lang="en-US" sz="1200" dirty="0" err="1" smtClean="0">
                <a:solidFill>
                  <a:schemeClr val="tx1"/>
                </a:solidFill>
              </a:rPr>
              <a:t>info.pairs.NN</a:t>
            </a:r>
            <a:r>
              <a:rPr lang="en-US" sz="1200" dirty="0" smtClean="0">
                <a:solidFill>
                  <a:schemeClr val="tx1"/>
                </a:solidFill>
              </a:rPr>
              <a:t>=1 means this measurement is one of the closest in the grid design)</a:t>
            </a:r>
            <a:endParaRPr lang="en-US" sz="1200" dirty="0">
              <a:solidFill>
                <a:schemeClr val="tx1"/>
              </a:solidFill>
            </a:endParaRPr>
          </a:p>
          <a:p>
            <a:pPr lvl="2">
              <a:spcBef>
                <a:spcPts val="600"/>
              </a:spcBef>
            </a:pPr>
            <a:r>
              <a:rPr lang="en-US" sz="1200" b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info.pairs.WL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– </a:t>
            </a:r>
            <a:r>
              <a:rPr lang="en-US" sz="1200" dirty="0" smtClean="0">
                <a:solidFill>
                  <a:schemeClr val="tx1"/>
                </a:solidFill>
              </a:rPr>
              <a:t>wavelength index of measurement</a:t>
            </a:r>
            <a:endParaRPr lang="en-US" sz="1200" dirty="0">
              <a:solidFill>
                <a:schemeClr val="tx1"/>
              </a:solidFill>
            </a:endParaRPr>
          </a:p>
          <a:p>
            <a:pPr lvl="2">
              <a:spcBef>
                <a:spcPts val="600"/>
              </a:spcBef>
            </a:pPr>
            <a:r>
              <a:rPr lang="en-US" sz="1200" b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info.pairs.lambda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– </a:t>
            </a:r>
            <a:r>
              <a:rPr lang="en-US" sz="1200" dirty="0" smtClean="0">
                <a:solidFill>
                  <a:schemeClr val="tx1"/>
                </a:solidFill>
              </a:rPr>
              <a:t>actual wavelength of measurement (e.g., </a:t>
            </a:r>
            <a:r>
              <a:rPr lang="en-US" sz="1200" dirty="0" err="1" smtClean="0">
                <a:solidFill>
                  <a:schemeClr val="tx1"/>
                </a:solidFill>
              </a:rPr>
              <a:t>info.pairs.lambda</a:t>
            </a:r>
            <a:r>
              <a:rPr lang="en-US" sz="1200" dirty="0" smtClean="0">
                <a:solidFill>
                  <a:schemeClr val="tx1"/>
                </a:solidFill>
              </a:rPr>
              <a:t>-=750 is a 750 nm measurement)</a:t>
            </a:r>
            <a:endParaRPr lang="en-US" sz="1200" dirty="0">
              <a:solidFill>
                <a:schemeClr val="tx1"/>
              </a:solidFill>
            </a:endParaRPr>
          </a:p>
          <a:p>
            <a:pPr lvl="2">
              <a:spcBef>
                <a:spcPts val="600"/>
              </a:spcBef>
            </a:pPr>
            <a:r>
              <a:rPr lang="en-US" sz="1200" b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info.pairs.Mod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– </a:t>
            </a:r>
            <a:r>
              <a:rPr lang="en-US" sz="1200" dirty="0" smtClean="0">
                <a:solidFill>
                  <a:schemeClr val="tx1"/>
                </a:solidFill>
              </a:rPr>
              <a:t>Modulation type of measurement (e.g., ‘CW’, or, ‘FD’)</a:t>
            </a:r>
            <a:endParaRPr lang="en-US" sz="1200" dirty="0">
              <a:solidFill>
                <a:schemeClr val="tx1"/>
              </a:solidFill>
            </a:endParaRPr>
          </a:p>
          <a:p>
            <a:pPr lvl="2">
              <a:spcBef>
                <a:spcPts val="600"/>
              </a:spcBef>
            </a:pPr>
            <a:r>
              <a:rPr lang="en-US" sz="1200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info.pairs.r2d</a:t>
            </a:r>
            <a:r>
              <a:rPr lang="en-US" sz="1200" dirty="0" smtClean="0">
                <a:solidFill>
                  <a:schemeClr val="tx1"/>
                </a:solidFill>
              </a:rPr>
              <a:t> – 2D source-detector distances</a:t>
            </a:r>
            <a:endParaRPr lang="en-US" sz="1200" dirty="0">
              <a:solidFill>
                <a:schemeClr val="tx1"/>
              </a:solidFill>
            </a:endParaRPr>
          </a:p>
          <a:p>
            <a:pPr lvl="2">
              <a:spcBef>
                <a:spcPts val="600"/>
              </a:spcBef>
            </a:pPr>
            <a:r>
              <a:rPr lang="en-US" sz="1200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info.pairs.r3d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– </a:t>
            </a:r>
            <a:r>
              <a:rPr lang="en-US" sz="1200" dirty="0" smtClean="0">
                <a:solidFill>
                  <a:schemeClr val="tx1"/>
                </a:solidFill>
              </a:rPr>
              <a:t>3D source-detector distances</a:t>
            </a:r>
            <a:endParaRPr lang="en-US" sz="1200" dirty="0">
              <a:solidFill>
                <a:schemeClr val="tx1"/>
              </a:solidFill>
            </a:endParaRPr>
          </a:p>
          <a:p>
            <a:pPr lvl="2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75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Appendix: Generating info for Pad file (2 of 3)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4378" y="930875"/>
            <a:ext cx="11650444" cy="5696465"/>
          </a:xfrm>
        </p:spPr>
        <p:txBody>
          <a:bodyPr>
            <a:noAutofit/>
          </a:bodyPr>
          <a:lstStyle/>
          <a:p>
            <a:r>
              <a:rPr lang="en-US" sz="1600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already have a grid design with 2D and 3D source and detector locations, saved as the following</a:t>
            </a:r>
            <a:r>
              <a:rPr lang="en-US" sz="1600" dirty="0" smtClean="0">
                <a:solidFill>
                  <a:schemeClr val="tx1"/>
                </a:solidFill>
              </a:rPr>
              <a:t>:</a:t>
            </a:r>
          </a:p>
          <a:p>
            <a:pPr lvl="1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grid.spos2</a:t>
            </a:r>
          </a:p>
          <a:p>
            <a:pPr lvl="1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grid.spos3</a:t>
            </a:r>
          </a:p>
          <a:p>
            <a:pPr lvl="1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grid.dpos2</a:t>
            </a:r>
          </a:p>
          <a:p>
            <a:pPr lvl="1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grid.dpos3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 the topology structure for your grid: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=5;       </a:t>
            </a:r>
            <a:r>
              <a:rPr lang="en-US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Distance separating 'nearest neighbor' groups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Rad=Grid2Radius_180824(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grid,dr</a:t>
            </a:r>
            <a:r>
              <a:rPr lang="en-US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Once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have the grid and radius set up (as above), </a:t>
            </a: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6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structure can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generated with the following: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grid.name='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Your_Grid_Name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params.lambda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=[750,850];    </a:t>
            </a:r>
            <a:r>
              <a:rPr lang="en-US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Wavelengths for your system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params.Mod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='CW';            </a:t>
            </a:r>
            <a:r>
              <a:rPr lang="en-US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Modulation strategy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Generate_Info_from_Grid_Rad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grid,Rad,params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spcBef>
                <a:spcPts val="600"/>
              </a:spcBef>
            </a:pPr>
            <a:endParaRPr lang="en-US" sz="16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tx1"/>
                </a:solidFill>
              </a:rPr>
              <a:t>Then just save the Pad file for future use:</a:t>
            </a:r>
          </a:p>
          <a:p>
            <a:pPr lvl="1">
              <a:spcBef>
                <a:spcPts val="600"/>
              </a:spcBef>
            </a:pP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save(['Pad_',</a:t>
            </a:r>
            <a:r>
              <a:rPr lang="en-US" sz="14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info.optodes.CapName</a:t>
            </a:r>
            <a:r>
              <a:rPr lang="en-US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89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Appendix: Generating info for Pad file (3 of 3)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4378" y="930875"/>
            <a:ext cx="11650444" cy="5696465"/>
          </a:xfrm>
        </p:spPr>
        <p:txBody>
          <a:bodyPr>
            <a:noAutofit/>
          </a:bodyPr>
          <a:lstStyle/>
          <a:p>
            <a:r>
              <a:rPr lang="en-US" sz="1600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16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instead you are designing a grid from scratch in style of our visual cap: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Ndy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=4;    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Num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detectors in y-direction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Ndx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=7;    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Num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detectors in x-direction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NN1sep=13;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Closest source-detector Separation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Srad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=80;  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Radius of spherical head model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grid,Rad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Make_Sphere_Cap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(Ndy,Ndx,NN1sep,Srad);</a:t>
            </a:r>
          </a:p>
          <a:p>
            <a:pPr lvl="1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described above,</a:t>
            </a:r>
          </a:p>
          <a:p>
            <a:pPr lvl="1">
              <a:spcBef>
                <a:spcPts val="600"/>
              </a:spcBef>
            </a:pP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contains information on the positions of the sources and detectors.</a:t>
            </a:r>
          </a:p>
          <a:p>
            <a:pPr lvl="1">
              <a:spcBef>
                <a:spcPts val="600"/>
              </a:spcBef>
            </a:pP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contains information on the topology of the array.</a:t>
            </a:r>
          </a:p>
          <a:p>
            <a:pPr lvl="1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the grid in 2D and 3D</a:t>
            </a: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(grid.spos2,grid.dpos2,'norm');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Visualize 2D positions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(grid.spos3,grid.dpos3,'norm');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Visualize 3D positions</a:t>
            </a: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set parameters, generate </a:t>
            </a:r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</a:t>
            </a: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 as on previous slide, and save Pad file for future use.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472" y="1219199"/>
            <a:ext cx="2552349" cy="11886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2473" y="3209943"/>
            <a:ext cx="2552349" cy="169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8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 txBox="1">
            <a:spLocks/>
          </p:cNvSpPr>
          <p:nvPr/>
        </p:nvSpPr>
        <p:spPr>
          <a:xfrm>
            <a:off x="127000" y="1320801"/>
            <a:ext cx="11855461" cy="93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 diffuse optical tomography (DOT), arrays of optical sources and detectors are used to perform functional neuroimaging experiments on task-based or resting state modes of human brain function.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Diffuse Optical Tomography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1" y="2400300"/>
            <a:ext cx="5359400" cy="4379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Analyses are broken into several pipelines: 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B: modeling </a:t>
            </a:r>
            <a:r>
              <a:rPr lang="en-US" dirty="0">
                <a:solidFill>
                  <a:srgbClr val="00B0F0"/>
                </a:solidFill>
              </a:rPr>
              <a:t>of the </a:t>
            </a:r>
            <a:r>
              <a:rPr lang="en-US" dirty="0">
                <a:solidFill>
                  <a:srgbClr val="00B0F0"/>
                </a:solidFill>
              </a:rPr>
              <a:t>tissue shape, optical property distribution, and source/detector </a:t>
            </a:r>
            <a:r>
              <a:rPr lang="en-US" dirty="0" smtClean="0">
                <a:solidFill>
                  <a:srgbClr val="00B0F0"/>
                </a:solidFill>
              </a:rPr>
              <a:t>locations</a:t>
            </a:r>
            <a:endParaRPr lang="en-US" dirty="0">
              <a:solidFill>
                <a:srgbClr val="00B0F0"/>
              </a:solidFill>
            </a:endParaRP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C: modeling </a:t>
            </a:r>
            <a:r>
              <a:rPr lang="en-US" dirty="0">
                <a:solidFill>
                  <a:srgbClr val="00B0F0"/>
                </a:solidFill>
              </a:rPr>
              <a:t>of the light emission, diffusion, and detection through the </a:t>
            </a:r>
            <a:r>
              <a:rPr lang="en-US" dirty="0" smtClean="0">
                <a:solidFill>
                  <a:srgbClr val="00B0F0"/>
                </a:solidFill>
              </a:rPr>
              <a:t>head</a:t>
            </a:r>
            <a:endParaRPr lang="en-US" dirty="0">
              <a:solidFill>
                <a:srgbClr val="00B0F0"/>
              </a:solidFill>
            </a:endParaRPr>
          </a:p>
          <a:p>
            <a:pPr lvl="1"/>
            <a:r>
              <a:rPr lang="en-US" dirty="0" smtClean="0"/>
              <a:t>D: preprocessing of the raw source-detector measurements</a:t>
            </a:r>
          </a:p>
          <a:p>
            <a:pPr lvl="1"/>
            <a:r>
              <a:rPr lang="en-US" dirty="0" smtClean="0"/>
              <a:t>E: reconstruction and spectroscopy of the preprocessed data and light model into a functional neuroimaging volume </a:t>
            </a:r>
          </a:p>
          <a:p>
            <a:pPr lvl="1"/>
            <a:r>
              <a:rPr lang="en-US" dirty="0" smtClean="0"/>
              <a:t>F: post-processing analysis of these results.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88" y="2260601"/>
            <a:ext cx="6512368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7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That’s It (For Now)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572" y="1460373"/>
            <a:ext cx="8596668" cy="388077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Congratulations! You have finished the </a:t>
            </a:r>
            <a:r>
              <a:rPr lang="en-US" sz="2000" dirty="0" err="1" smtClean="0"/>
              <a:t>NeuroDOT</a:t>
            </a:r>
            <a:r>
              <a:rPr lang="en-US" sz="2000" dirty="0" smtClean="0"/>
              <a:t> Light Modeling Pipeline </a:t>
            </a:r>
            <a:r>
              <a:rPr lang="en-US" sz="2000" dirty="0" smtClean="0"/>
              <a:t>Tutorial for the </a:t>
            </a:r>
            <a:r>
              <a:rPr lang="en-US" sz="2000" smtClean="0"/>
              <a:t>large field of view 96x92 pad.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 smtClean="0"/>
              <a:t>For further questions or more information, please consult the </a:t>
            </a:r>
            <a:r>
              <a:rPr lang="en-US" sz="2000" dirty="0" err="1" smtClean="0"/>
              <a:t>NeuroDOT</a:t>
            </a:r>
            <a:r>
              <a:rPr lang="en-US" sz="2000" dirty="0" smtClean="0"/>
              <a:t> User Manual and the various Appendices.</a:t>
            </a:r>
          </a:p>
          <a:p>
            <a:endParaRPr lang="en-US" sz="2000" dirty="0"/>
          </a:p>
          <a:p>
            <a:r>
              <a:rPr lang="en-US" sz="2000" dirty="0" err="1" smtClean="0"/>
              <a:t>NeuroDOT</a:t>
            </a:r>
            <a:r>
              <a:rPr lang="en-US" sz="2000" dirty="0" smtClean="0"/>
              <a:t> Team:</a:t>
            </a:r>
          </a:p>
          <a:p>
            <a:pPr lvl="1"/>
            <a:r>
              <a:rPr lang="en-US" sz="1600" dirty="0" smtClean="0"/>
              <a:t>Adam </a:t>
            </a:r>
            <a:r>
              <a:rPr lang="en-US" sz="1600" dirty="0"/>
              <a:t>Eggebrecht </a:t>
            </a:r>
            <a:r>
              <a:rPr lang="en-US" sz="1600" dirty="0" smtClean="0"/>
              <a:t>(</a:t>
            </a:r>
            <a:r>
              <a:rPr lang="en-US" sz="1600" dirty="0" smtClean="0">
                <a:solidFill>
                  <a:srgbClr val="00B0F0"/>
                </a:solidFill>
              </a:rPr>
              <a:t>aeggebre@wustl.edu</a:t>
            </a:r>
            <a:r>
              <a:rPr lang="en-US" sz="1600" dirty="0" smtClean="0"/>
              <a:t>)</a:t>
            </a:r>
          </a:p>
          <a:p>
            <a:pPr lvl="1"/>
            <a:r>
              <a:rPr lang="en-US" dirty="0" smtClean="0"/>
              <a:t>Jason Trobaugh (</a:t>
            </a:r>
            <a:r>
              <a:rPr lang="en-US" dirty="0" smtClean="0">
                <a:solidFill>
                  <a:srgbClr val="00B0F0"/>
                </a:solidFill>
              </a:rPr>
              <a:t>jasont@wustl.edu</a:t>
            </a:r>
            <a:r>
              <a:rPr lang="en-US" dirty="0" smtClean="0"/>
              <a:t>) 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36288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Generating a Light Model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1" y="889686"/>
            <a:ext cx="5227594" cy="5890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This tutorial will follow the </a:t>
            </a:r>
            <a:r>
              <a:rPr lang="en-US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Script_for_Basic_Head_Modeling_Pad_Adult_96x92.m</a:t>
            </a:r>
            <a:r>
              <a:rPr lang="en-US" dirty="0" smtClean="0"/>
              <a:t> </a:t>
            </a:r>
            <a:r>
              <a:rPr lang="en-US" dirty="0" err="1" smtClean="0"/>
              <a:t>Matlab</a:t>
            </a:r>
            <a:r>
              <a:rPr lang="en-US" dirty="0" smtClean="0"/>
              <a:t> file which can be found in the Documentation/Scripts folder. </a:t>
            </a:r>
          </a:p>
          <a:p>
            <a:r>
              <a:rPr lang="en-US" dirty="0" smtClean="0"/>
              <a:t>The tutorial will: 	</a:t>
            </a:r>
          </a:p>
          <a:p>
            <a:pPr lvl="1"/>
            <a:r>
              <a:rPr lang="en-US" dirty="0" smtClean="0"/>
              <a:t>Generate a mesh from a segmented volume</a:t>
            </a:r>
          </a:p>
          <a:p>
            <a:pPr lvl="1"/>
            <a:r>
              <a:rPr lang="en-US" dirty="0" smtClean="0"/>
              <a:t>Place an array of sources and detectors on the mesh</a:t>
            </a:r>
          </a:p>
          <a:p>
            <a:pPr lvl="1"/>
            <a:r>
              <a:rPr lang="en-US" dirty="0" smtClean="0"/>
              <a:t>Set multiple parameters for the model</a:t>
            </a:r>
          </a:p>
          <a:p>
            <a:pPr lvl="1"/>
            <a:r>
              <a:rPr lang="en-US" dirty="0" smtClean="0"/>
              <a:t>Calculate the sensitivity </a:t>
            </a:r>
            <a:r>
              <a:rPr lang="en-US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for this model</a:t>
            </a:r>
            <a:endParaRPr lang="en-US" dirty="0"/>
          </a:p>
          <a:p>
            <a:r>
              <a:rPr lang="en-US" dirty="0" smtClean="0"/>
              <a:t>We will use a segmented volume, </a:t>
            </a:r>
            <a:r>
              <a:rPr lang="en-US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Segmented_MNI152nl_on_MNI111</a:t>
            </a:r>
            <a:r>
              <a:rPr lang="en-US" dirty="0" smtClean="0"/>
              <a:t>, found in </a:t>
            </a:r>
            <a:r>
              <a:rPr lang="en-US" dirty="0" err="1" smtClean="0"/>
              <a:t>Support_Files</a:t>
            </a:r>
            <a:r>
              <a:rPr lang="en-US" dirty="0" smtClean="0"/>
              <a:t>/Atlases, to generate the head model.</a:t>
            </a:r>
            <a:endParaRPr lang="en-US" dirty="0"/>
          </a:p>
          <a:p>
            <a:r>
              <a:rPr lang="en-US" dirty="0" smtClean="0"/>
              <a:t>We will use the visual pad</a:t>
            </a:r>
            <a:r>
              <a:rPr lang="en-US" smtClean="0"/>
              <a:t>, </a:t>
            </a:r>
            <a:r>
              <a:rPr lang="en-US" b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Pad_Adult_96x92.mat</a:t>
            </a:r>
            <a:r>
              <a:rPr lang="en-US" dirty="0" smtClean="0"/>
              <a:t>, found in </a:t>
            </a:r>
            <a:r>
              <a:rPr lang="en-US" dirty="0" err="1" smtClean="0"/>
              <a:t>Support_Files</a:t>
            </a:r>
            <a:r>
              <a:rPr lang="en-US" dirty="0" smtClean="0"/>
              <a:t>/Pad.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88" y="2260601"/>
            <a:ext cx="6512368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8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Generating a Light Model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0" y="889686"/>
            <a:ext cx="5436287" cy="5890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It is recommended that if this is your first run through the </a:t>
            </a:r>
            <a:r>
              <a:rPr lang="en-US" dirty="0" err="1" smtClean="0"/>
              <a:t>NeuroDOT</a:t>
            </a:r>
            <a:r>
              <a:rPr lang="en-US" dirty="0" smtClean="0"/>
              <a:t> light modeling routine, you start with the other tutorial, </a:t>
            </a:r>
            <a:r>
              <a:rPr lang="en-US" dirty="0" err="1" smtClean="0">
                <a:solidFill>
                  <a:srgbClr val="00B0F0"/>
                </a:solidFill>
              </a:rPr>
              <a:t>NeuroDOT_Tutorial_Generating_a_Light_Model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This tutorial runs through the same steps as the other, but with a larger grid of sources and detectors.</a:t>
            </a:r>
          </a:p>
          <a:p>
            <a:endParaRPr lang="en-US" dirty="0"/>
          </a:p>
          <a:p>
            <a:r>
              <a:rPr lang="en-US" dirty="0" smtClean="0"/>
              <a:t>Additionally, the other tutorial provides more details on data structures and visualizations.</a:t>
            </a:r>
          </a:p>
          <a:p>
            <a:endParaRPr lang="en-US" dirty="0"/>
          </a:p>
          <a:p>
            <a:r>
              <a:rPr lang="en-US" dirty="0" smtClean="0"/>
              <a:t>Generating the 96x92 light model will unlock the ability to visualize the reconstructed language paradigm data contained within the toolbox.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88" y="2260601"/>
            <a:ext cx="6512368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8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1320800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 smtClean="0">
                <a:solidFill>
                  <a:srgbClr val="FF0000"/>
                </a:solidFill>
              </a:rPr>
              <a:t>NeuroDOT</a:t>
            </a:r>
            <a:r>
              <a:rPr lang="en-US" dirty="0" smtClean="0">
                <a:solidFill>
                  <a:srgbClr val="FF0000"/>
                </a:solidFill>
              </a:rPr>
              <a:t> Flowchart for</a:t>
            </a:r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Light Model Generation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88" y="2260601"/>
            <a:ext cx="6512368" cy="438912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091464" y="2188723"/>
            <a:ext cx="5023104" cy="2937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1097122" y="1579650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MRI Acquisition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257517" y="2003212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1074426" y="23526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Segmentation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254538" y="4348568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674660" y="4685417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 Sensitivity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2254538" y="509072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257517" y="27853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1074426" y="3125058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 Generation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2256113" y="3557788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1073022" y="3897482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Optode</a:t>
            </a:r>
            <a:r>
              <a:rPr lang="en-US" dirty="0" smtClean="0"/>
              <a:t> Placement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588129" y="5422090"/>
            <a:ext cx="3332818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Validate Sensitivity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7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57665" y="-1649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Load a Segmented volume and visualize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566" y="2512735"/>
            <a:ext cx="7831996" cy="285465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7665" y="1412663"/>
            <a:ext cx="90698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[mask,infoT1]=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LoadVolumetricData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(['</a:t>
            </a:r>
            <a:r>
              <a:rPr lang="en-US" sz="1200" b="1" dirty="0">
                <a:latin typeface="Courier New" panose="02070309020205020404" pitchFamily="49" charset="0"/>
              </a:rPr>
              <a:t>Segmented_MNI152nl_on_MNI111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'],[],'</a:t>
            </a:r>
            <a:r>
              <a:rPr lang="en-US" sz="1200" b="1" dirty="0">
                <a:latin typeface="Courier New" panose="02070309020205020404" pitchFamily="49" charset="0"/>
              </a:rPr>
              <a:t>4dfp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p.Cmap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1200" b="1" dirty="0">
                <a:latin typeface="Courier New" panose="02070309020205020404" pitchFamily="49" charset="0"/>
              </a:rPr>
              <a:t>jet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p.Scale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=5;p.Th.P=0;p.Th.N=-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p.Th.P;p.PD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=1;p.BG=[0,0,0];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(mask,infoT1,p)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Visualize the segmented mask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MRI Acquisition</a:t>
            </a:r>
            <a:endParaRPr lang="en-US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Segmentation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539415" y="3036640"/>
            <a:ext cx="1762021" cy="19543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 – Scalp</a:t>
            </a:r>
          </a:p>
          <a:p>
            <a:pPr>
              <a:spcBef>
                <a:spcPts val="600"/>
              </a:spcBef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 – Skull</a:t>
            </a:r>
          </a:p>
          <a:p>
            <a:pPr>
              <a:spcBef>
                <a:spcPts val="600"/>
              </a:spcBef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 – Gray Matter</a:t>
            </a:r>
          </a:p>
          <a:p>
            <a:pPr>
              <a:spcBef>
                <a:spcPts val="600"/>
              </a:spcBef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 – White Matter</a:t>
            </a:r>
          </a:p>
          <a:p>
            <a:pPr>
              <a:spcBef>
                <a:spcPts val="600"/>
              </a:spcBef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 – CSF</a:t>
            </a:r>
          </a:p>
          <a:p>
            <a:pPr>
              <a:spcBef>
                <a:spcPts val="600"/>
              </a:spcBef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0 - Background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97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Generate a mesh and visualize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8280" y="1150202"/>
            <a:ext cx="8048369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Parameters for generating your mesh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meshname</a:t>
            </a:r>
            <a:r>
              <a:rPr lang="en-US" sz="1200" b="1" dirty="0">
                <a:latin typeface="Courier New" panose="02070309020205020404" pitchFamily="49" charset="0"/>
              </a:rPr>
              <a:t>=['</a:t>
            </a:r>
            <a:r>
              <a:rPr lang="en-US" sz="1200" b="1" dirty="0" err="1">
                <a:latin typeface="Courier New" panose="02070309020205020404" pitchFamily="49" charset="0"/>
              </a:rPr>
              <a:t>Example_Mesh</a:t>
            </a:r>
            <a:r>
              <a:rPr lang="en-US" sz="1200" b="1" dirty="0">
                <a:latin typeface="Courier New" panose="02070309020205020404" pitchFamily="49" charset="0"/>
              </a:rPr>
              <a:t>'];   </a:t>
            </a:r>
            <a:r>
              <a:rPr lang="en-US" sz="1200" b="1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Provide a name for your mesh name here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param.facet_distance</a:t>
            </a:r>
            <a:r>
              <a:rPr lang="en-US" sz="1200" b="1" dirty="0">
                <a:latin typeface="Courier New" panose="02070309020205020404" pitchFamily="49" charset="0"/>
              </a:rPr>
              <a:t>=0.75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;  </a:t>
            </a:r>
            <a:r>
              <a:rPr lang="en-US" sz="12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b="1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Node position error tolerance at boundary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param.facet_size</a:t>
            </a:r>
            <a:r>
              <a:rPr lang="en-US" sz="1200" b="1" dirty="0">
                <a:latin typeface="Courier New" panose="02070309020205020404" pitchFamily="49" charset="0"/>
              </a:rPr>
              <a:t> =0.75;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boundary element size parameter</a:t>
            </a:r>
          </a:p>
          <a:p>
            <a:r>
              <a:rPr lang="en-US" sz="1200" b="1" dirty="0" err="1" smtClean="0">
                <a:latin typeface="Courier New" panose="02070309020205020404" pitchFamily="49" charset="0"/>
              </a:rPr>
              <a:t>param.cell_size</a:t>
            </a:r>
            <a:r>
              <a:rPr lang="en-US" sz="1200" b="1" dirty="0" smtClean="0">
                <a:latin typeface="Courier New" panose="02070309020205020404" pitchFamily="49" charset="0"/>
              </a:rPr>
              <a:t>=1.4;         </a:t>
            </a:r>
            <a:r>
              <a:rPr lang="en-US" sz="1200" b="1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Volume element size parameter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param.info=infoT1;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param.Offset</a:t>
            </a:r>
            <a:r>
              <a:rPr lang="en-US" sz="1200" b="1" dirty="0">
                <a:latin typeface="Courier New" panose="02070309020205020404" pitchFamily="49" charset="0"/>
              </a:rPr>
              <a:t>=[0,0,0];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param.r0=5;            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nodes outside of mask must be set to scalp==5;</a:t>
            </a:r>
          </a:p>
          <a:p>
            <a:r>
              <a:rPr lang="en-US" sz="1200" b="1" dirty="0" err="1" smtClean="0">
                <a:latin typeface="Courier New" panose="02070309020205020404" pitchFamily="49" charset="0"/>
              </a:rPr>
              <a:t>param.CheckMeshQuality</a:t>
            </a:r>
            <a:r>
              <a:rPr lang="en-US" sz="1200" b="1" dirty="0" smtClean="0">
                <a:latin typeface="Courier New" panose="02070309020205020404" pitchFamily="49" charset="0"/>
              </a:rPr>
              <a:t>=0</a:t>
            </a:r>
            <a:r>
              <a:rPr lang="en-US" sz="1200" b="1" dirty="0">
                <a:latin typeface="Courier New" panose="02070309020205020404" pitchFamily="49" charset="0"/>
              </a:rPr>
              <a:t>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param.Mode</a:t>
            </a:r>
            <a:r>
              <a:rPr lang="en-US" sz="1200" b="1" dirty="0">
                <a:latin typeface="Courier New" panose="02070309020205020404" pitchFamily="49" charset="0"/>
              </a:rPr>
              <a:t>=0;</a:t>
            </a:r>
          </a:p>
          <a:p>
            <a:r>
              <a:rPr lang="en-US" sz="1200" b="1" dirty="0" err="1" smtClean="0">
                <a:latin typeface="Courier New" panose="02070309020205020404" pitchFamily="49" charset="0"/>
              </a:rPr>
              <a:t>tic;mesh</a:t>
            </a:r>
            <a:r>
              <a:rPr lang="en-US" sz="1200" b="1" dirty="0" smtClean="0">
                <a:latin typeface="Courier New" panose="02070309020205020404" pitchFamily="49" charset="0"/>
              </a:rPr>
              <a:t>=</a:t>
            </a:r>
            <a:r>
              <a:rPr lang="en-US" sz="1200" b="1" dirty="0" err="1" smtClean="0">
                <a:latin typeface="Courier New" panose="02070309020205020404" pitchFamily="49" charset="0"/>
              </a:rPr>
              <a:t>NirfastMesh_Region</a:t>
            </a:r>
            <a:r>
              <a:rPr lang="en-US" sz="1200" b="1" dirty="0" smtClean="0">
                <a:latin typeface="Courier New" panose="02070309020205020404" pitchFamily="49" charset="0"/>
              </a:rPr>
              <a:t>(</a:t>
            </a:r>
            <a:r>
              <a:rPr lang="en-US" sz="1200" b="1" dirty="0" err="1" smtClean="0">
                <a:latin typeface="Courier New" panose="02070309020205020404" pitchFamily="49" charset="0"/>
              </a:rPr>
              <a:t>mask,meshname,param</a:t>
            </a:r>
            <a:r>
              <a:rPr lang="en-US" sz="1200" b="1" dirty="0">
                <a:latin typeface="Courier New" panose="02070309020205020404" pitchFamily="49" charset="0"/>
              </a:rPr>
              <a:t>);toc</a:t>
            </a:r>
          </a:p>
          <a:p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2800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MRI Acquisition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Segmentation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 Generation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596" y="3483971"/>
            <a:ext cx="3155993" cy="240028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286" y="3486415"/>
            <a:ext cx="3270891" cy="239784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603892" y="5884260"/>
            <a:ext cx="17604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“index space”</a:t>
            </a:r>
          </a:p>
          <a:p>
            <a:r>
              <a:rPr lang="en-US" dirty="0" smtClean="0"/>
              <a:t>is non-negative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238320" y="5884259"/>
            <a:ext cx="40463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“coordinate space”</a:t>
            </a:r>
          </a:p>
          <a:p>
            <a:pPr algn="ctr"/>
            <a:r>
              <a:rPr lang="en-US" dirty="0" smtClean="0"/>
              <a:t>Usually has zeros in center of volume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621" y="3483971"/>
            <a:ext cx="2679941" cy="2403321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8859769" y="5884258"/>
            <a:ext cx="152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A view inside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57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Place the </a:t>
            </a:r>
            <a:r>
              <a:rPr lang="en-US" dirty="0" err="1" smtClean="0">
                <a:solidFill>
                  <a:srgbClr val="FF0000"/>
                </a:solidFill>
              </a:rPr>
              <a:t>optodes</a:t>
            </a:r>
            <a:r>
              <a:rPr lang="en-US" dirty="0" smtClean="0">
                <a:solidFill>
                  <a:srgbClr val="FF0000"/>
                </a:solidFill>
              </a:rPr>
              <a:t> on the mesh (1 of 3)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8280" y="1150202"/>
            <a:ext cx="83943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Load in a Pad file for a grid design of interest, here the Adult_96x92 array.</a:t>
            </a:r>
            <a:endParaRPr lang="en-US" sz="1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MRI Acquisition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Segmentation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 Generation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Optode</a:t>
            </a:r>
            <a:r>
              <a:rPr lang="en-US" dirty="0" smtClean="0"/>
              <a:t> Placement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79" y="2068347"/>
            <a:ext cx="3962975" cy="29529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761" y="2068348"/>
            <a:ext cx="3792477" cy="39709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744" y="4019851"/>
            <a:ext cx="4019818" cy="27435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79" y="5171273"/>
            <a:ext cx="3894507" cy="92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29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Place the </a:t>
            </a:r>
            <a:r>
              <a:rPr lang="en-US" dirty="0" err="1" smtClean="0">
                <a:solidFill>
                  <a:srgbClr val="FF0000"/>
                </a:solidFill>
              </a:rPr>
              <a:t>optodes</a:t>
            </a:r>
            <a:r>
              <a:rPr lang="en-US" dirty="0" smtClean="0">
                <a:solidFill>
                  <a:srgbClr val="FF0000"/>
                </a:solidFill>
              </a:rPr>
              <a:t> on the mesh (2 of 3)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8280" y="1150202"/>
            <a:ext cx="83943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Adjust array position by hand by altering parameters and re-visualizing mesh and array:</a:t>
            </a:r>
            <a:endParaRPr lang="en-US" sz="1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MRI Acquisition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Segmentation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 Generation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Optode</a:t>
            </a:r>
            <a:r>
              <a:rPr lang="en-US" dirty="0" smtClean="0"/>
              <a:t> Placement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398" y="3982826"/>
            <a:ext cx="3501450" cy="28751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2" y="2792627"/>
            <a:ext cx="3676113" cy="39914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8696" y="2792627"/>
            <a:ext cx="4356976" cy="399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4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82259</TotalTime>
  <Words>1409</Words>
  <Application>Microsoft Office PowerPoint</Application>
  <PresentationFormat>Widescreen</PresentationFormat>
  <Paragraphs>311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Courier New</vt:lpstr>
      <vt:lpstr>Trebuchet MS</vt:lpstr>
      <vt:lpstr>Wingdings 3</vt:lpstr>
      <vt:lpstr>Facet</vt:lpstr>
      <vt:lpstr>NeuroDOT</vt:lpstr>
      <vt:lpstr>Diffuse Optical Tomography</vt:lpstr>
      <vt:lpstr>Generating a Light Model</vt:lpstr>
      <vt:lpstr>Generating a Light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Appendix: Generating info for Pad file (1 of 3)</vt:lpstr>
      <vt:lpstr>Appendix: Generating info for Pad file (2 of 3)</vt:lpstr>
      <vt:lpstr>Appendix: Generating info for Pad file (3 of 3)</vt:lpstr>
      <vt:lpstr>That’s It (For Now)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ORLUser</dc:creator>
  <cp:lastModifiedBy>Eggebrecht, Adam</cp:lastModifiedBy>
  <cp:revision>1990</cp:revision>
  <dcterms:created xsi:type="dcterms:W3CDTF">2016-10-13T23:27:35Z</dcterms:created>
  <dcterms:modified xsi:type="dcterms:W3CDTF">2018-10-02T02:08:49Z</dcterms:modified>
</cp:coreProperties>
</file>